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85" r:id="rId3"/>
    <p:sldId id="306" r:id="rId4"/>
    <p:sldId id="311" r:id="rId5"/>
    <p:sldId id="374" r:id="rId6"/>
    <p:sldId id="312" r:id="rId7"/>
    <p:sldId id="320" r:id="rId8"/>
    <p:sldId id="369" r:id="rId9"/>
    <p:sldId id="387" r:id="rId10"/>
    <p:sldId id="391" r:id="rId11"/>
    <p:sldId id="377" r:id="rId12"/>
    <p:sldId id="376" r:id="rId13"/>
    <p:sldId id="395" r:id="rId14"/>
    <p:sldId id="396" r:id="rId15"/>
    <p:sldId id="393" r:id="rId16"/>
    <p:sldId id="402" r:id="rId17"/>
    <p:sldId id="388" r:id="rId18"/>
    <p:sldId id="392" r:id="rId19"/>
    <p:sldId id="328" r:id="rId20"/>
    <p:sldId id="280" r:id="rId21"/>
    <p:sldId id="338" r:id="rId22"/>
    <p:sldId id="397" r:id="rId23"/>
    <p:sldId id="363" r:id="rId24"/>
    <p:sldId id="327" r:id="rId25"/>
    <p:sldId id="333" r:id="rId26"/>
    <p:sldId id="284" r:id="rId27"/>
    <p:sldId id="282" r:id="rId28"/>
    <p:sldId id="345" r:id="rId29"/>
    <p:sldId id="355" r:id="rId30"/>
    <p:sldId id="331" r:id="rId31"/>
    <p:sldId id="296" r:id="rId32"/>
    <p:sldId id="366" r:id="rId33"/>
    <p:sldId id="403" r:id="rId34"/>
    <p:sldId id="404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ролов Михаил Александрович" initials="ФМА" lastIdx="1" clrIdx="0">
    <p:extLst>
      <p:ext uri="{19B8F6BF-5375-455C-9EA6-DF929625EA0E}">
        <p15:presenceInfo xmlns:p15="http://schemas.microsoft.com/office/powerpoint/2012/main" userId="S::frolov_ma@pfur.ru::b3d28487-cd9d-46dc-8a48-fa78996f83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660066"/>
    <a:srgbClr val="00FF00"/>
    <a:srgbClr val="006600"/>
    <a:srgbClr val="339933"/>
    <a:srgbClr val="990000"/>
    <a:srgbClr val="CC0000"/>
    <a:srgbClr val="FF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2" autoAdjust="0"/>
    <p:restoredTop sz="94660"/>
  </p:normalViewPr>
  <p:slideViewPr>
    <p:cSldViewPr>
      <p:cViewPr varScale="1">
        <p:scale>
          <a:sx n="63" d="100"/>
          <a:sy n="63" d="100"/>
        </p:scale>
        <p:origin x="138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1T08:50:45.565" idx="1">
    <p:pos x="4904" y="35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89651CF-72C6-6C45-90D3-D8D1C37DB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33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B27CB-CB17-4290-A143-7FFC95683399}" type="slidenum">
              <a:rPr lang="ru-RU" b="0" smtClean="0"/>
              <a:pPr eaLnBrk="1" hangingPunct="1"/>
              <a:t>9</a:t>
            </a:fld>
            <a:endParaRPr lang="ru-RU" b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EBD847-4363-4598-9A6C-8E97120590AD}" type="slidenum">
              <a:rPr lang="ru-RU" b="0" smtClean="0"/>
              <a:pPr eaLnBrk="1" hangingPunct="1"/>
              <a:t>10</a:t>
            </a:fld>
            <a:endParaRPr lang="ru-RU" b="0"/>
          </a:p>
        </p:txBody>
      </p:sp>
    </p:spTree>
    <p:extLst>
      <p:ext uri="{BB962C8B-B14F-4D97-AF65-F5344CB8AC3E}">
        <p14:creationId xmlns:p14="http://schemas.microsoft.com/office/powerpoint/2010/main" val="10553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7EBD847-4363-4598-9A6C-8E97120590AD}" type="slidenum">
              <a:rPr lang="ru-RU" b="0" smtClean="0"/>
              <a:pPr eaLnBrk="1" hangingPunct="1"/>
              <a:t>11</a:t>
            </a:fld>
            <a:endParaRPr lang="ru-RU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/>
          </a:p>
        </p:txBody>
      </p:sp>
      <p:sp>
        <p:nvSpPr>
          <p:cNvPr id="778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73287CEC-EBFD-A445-888A-D89F3F56F4B0}" type="slidenum">
              <a:rPr kumimoji="0" lang="ru-RU" sz="1200"/>
              <a:pPr/>
              <a:t>30</a:t>
            </a:fld>
            <a:endParaRPr kumimoji="0" lang="ru-RU" sz="1200"/>
          </a:p>
        </p:txBody>
      </p:sp>
    </p:spTree>
    <p:extLst>
      <p:ext uri="{BB962C8B-B14F-4D97-AF65-F5344CB8AC3E}">
        <p14:creationId xmlns:p14="http://schemas.microsoft.com/office/powerpoint/2010/main" val="2890512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5C324F2D-894D-5646-B1A4-A53756FA148C}" type="slidenum">
              <a:rPr kumimoji="0" lang="ru-RU" sz="1200"/>
              <a:pPr/>
              <a:t>31</a:t>
            </a:fld>
            <a:endParaRPr kumimoji="0" lang="ru-RU" sz="1200"/>
          </a:p>
        </p:txBody>
      </p:sp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kumimoji="0" lang="ru-RU" dirty="0"/>
          </a:p>
        </p:txBody>
      </p:sp>
      <p:sp>
        <p:nvSpPr>
          <p:cNvPr id="8090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/>
            <a:fld id="{E09A12A6-7306-664A-BA85-E8213D67DFCC}" type="slidenum">
              <a:rPr kumimoji="0" lang="ru-RU" sz="1200"/>
              <a:pPr algn="r"/>
              <a:t>31</a:t>
            </a:fld>
            <a:endParaRPr kumimoji="0" lang="ru-RU" sz="1200"/>
          </a:p>
        </p:txBody>
      </p:sp>
    </p:spTree>
    <p:extLst>
      <p:ext uri="{BB962C8B-B14F-4D97-AF65-F5344CB8AC3E}">
        <p14:creationId xmlns:p14="http://schemas.microsoft.com/office/powerpoint/2010/main" val="243810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E5173-7B2F-9341-917D-ED5BAD43A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84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BBA32-5FF2-BE42-9E01-36FC9DCCA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7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0587-64BC-F049-9CF8-333A290C2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678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DE0F0-E134-6949-BD82-CF1177272C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33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21666-6A36-C446-BBF4-3DD25ABD9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15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EF011-A4A2-E04B-8C45-45DEEFFEA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4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30134-080E-1940-8621-4065ACE2C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06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F60C3-A454-5940-BC5D-7C1DEC02B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9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D95D-DB4C-B049-AFCB-DADE1F5A34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2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BE919-2903-EE4E-B5AF-00D06E702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30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EA43E-2308-5141-8E15-1835A55F4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6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BDA3D-1851-FE47-A24C-33EDE948F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98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A65B-B7BE-AC48-8170-942B2EAC4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0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D088E3B9-E934-6047-A46A-0B10C02E5D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graphicFrame>
        <p:nvGraphicFramePr>
          <p:cNvPr id="163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1847060"/>
              </p:ext>
            </p:extLst>
          </p:nvPr>
        </p:nvGraphicFramePr>
        <p:xfrm>
          <a:off x="-571500" y="18202"/>
          <a:ext cx="9715500" cy="728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Presentation" r:id="rId3" imgW="4556608" imgH="3416779" progId="PowerPoint.Show.8">
                  <p:embed/>
                </p:oleObj>
              </mc:Choice>
              <mc:Fallback>
                <p:oleObj name="Presentation" r:id="rId3" imgW="4556608" imgH="3416779" progId="PowerPoint.Show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71500" y="18202"/>
                        <a:ext cx="9715500" cy="728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352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2987824" y="2629057"/>
            <a:ext cx="613712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Академик Петровской академии наук и искусств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Действенный иностранный член Американской академии по офтальмологии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Член Российского глаукомного общества, Европейского и Американского общества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катарактальных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рефракционных хирургов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Награжден медалью им. Мечникова РАЕН, победитель в номинации «Врач. Ученый. Новатор» Химки. 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Член аттестационной комиссии Минздрава Московской области по офтальмологии.</a:t>
            </a: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01C01D8C-6D89-4C7D-8950-715614D6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76872"/>
            <a:ext cx="2930674" cy="312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72EB29-0FD1-4A0B-A17F-F01FE84AB77E}"/>
              </a:ext>
            </a:extLst>
          </p:cNvPr>
          <p:cNvSpPr txBox="1"/>
          <p:nvPr/>
        </p:nvSpPr>
        <p:spPr>
          <a:xfrm>
            <a:off x="2051719" y="214853"/>
            <a:ext cx="6866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Кумар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Винод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доктор медицинских наук, профессор кафедры глазных болезней МИ РУДН</a:t>
            </a:r>
          </a:p>
        </p:txBody>
      </p:sp>
    </p:spTree>
    <p:extLst>
      <p:ext uri="{BB962C8B-B14F-4D97-AF65-F5344CB8AC3E}">
        <p14:creationId xmlns:p14="http://schemas.microsoft.com/office/powerpoint/2010/main" val="1803763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0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3" descr="lipatov-dv-organum-visus-eye-portal.png"/>
          <p:cNvPicPr>
            <a:picLocks noChangeAspect="1"/>
          </p:cNvPicPr>
          <p:nvPr/>
        </p:nvPicPr>
        <p:blipFill rotWithShape="1">
          <a:blip r:embed="rId4"/>
          <a:srcRect l="5821" r="8117"/>
          <a:stretch/>
        </p:blipFill>
        <p:spPr bwMode="auto">
          <a:xfrm>
            <a:off x="225424" y="2185784"/>
            <a:ext cx="2479113" cy="31874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2771799" y="1988840"/>
            <a:ext cx="61467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Выпусник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РУДН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Заведующий отделением «Диабетической ретинопатии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офтальмохирургии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ФГБУ «НМИЦ эндокринологии» Минздрава России.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Член Европейского общества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катарактальных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рефракционных хирургов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Член Европейского общества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ретинальных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хирургов</a:t>
            </a:r>
          </a:p>
          <a:p>
            <a:pPr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- Член диссертационного совета НИИ ГБ РАМН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7062A-2F5B-4E7D-A148-792BF6F4E114}"/>
              </a:ext>
            </a:extLst>
          </p:cNvPr>
          <p:cNvSpPr txBox="1"/>
          <p:nvPr/>
        </p:nvSpPr>
        <p:spPr>
          <a:xfrm>
            <a:off x="1425576" y="169863"/>
            <a:ext cx="749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Липатов Дмитрий Валентинович. </a:t>
            </a:r>
          </a:p>
          <a:p>
            <a:pPr algn="ctr" eaLnBrk="1" hangingPunct="1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доктор медицинских наук, профессор кафедры глазных болезней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68B74B1-01CD-4006-91DF-C3EE56259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06A7767-7179-4EB4-B930-846DABFEF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8436" name="Picture 4" descr="Рисунок1">
            <a:extLst>
              <a:ext uri="{FF2B5EF4-FFF2-40B4-BE49-F238E27FC236}">
                <a16:creationId xmlns:a16="http://schemas.microsoft.com/office/drawing/2014/main" id="{005C4D32-86CB-45FF-BD74-06663905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6">
            <a:extLst>
              <a:ext uri="{FF2B5EF4-FFF2-40B4-BE49-F238E27FC236}">
                <a16:creationId xmlns:a16="http://schemas.microsoft.com/office/drawing/2014/main" id="{2263E197-A407-4B0B-AC77-11F98A9C0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463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Воробьева Ирина Витальевна</a:t>
            </a:r>
            <a:r>
              <a:rPr lang="ru-RU" alt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/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кафедры, доктор медицинских наук.</a:t>
            </a:r>
          </a:p>
        </p:txBody>
      </p:sp>
      <p:sp>
        <p:nvSpPr>
          <p:cNvPr id="18439" name="Прямоугольник 5">
            <a:extLst>
              <a:ext uri="{FF2B5EF4-FFF2-40B4-BE49-F238E27FC236}">
                <a16:creationId xmlns:a16="http://schemas.microsoft.com/office/drawing/2014/main" id="{5A20C6B0-6B4A-49C4-87D2-D28FA6ED1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871538"/>
            <a:ext cx="4929187" cy="800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И.В. Воробьева 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медицинских наук, профессор кафедры глазных болезней РУДН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1994г выпускница РГМУ им. Н.И. Пирогова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1994-1996г клиническая ординатура РМАПО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1996-2000г аспирантура РМАПО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2000г защита кандидатской диссертации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2000г ассистент, доцент кафедры офтальмологии ФГБОУ ДПО РМАПО МЗ РФ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2019г защита докторской диссертации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2021г профессор кафедры глазных болезней ФГАУ ВО РУДН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93 публикаций, 6 учебно-методических пособий, 4 патентов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154325-9EDF-4E5D-85CE-828B7015E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772816"/>
            <a:ext cx="4205288" cy="48105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18A74E6-F322-49F7-AF37-6C7540EF4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64CB361-90DD-42AE-97DB-385EB6D6C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4340" name="Picture 4" descr="Рисунок1">
            <a:extLst>
              <a:ext uri="{FF2B5EF4-FFF2-40B4-BE49-F238E27FC236}">
                <a16:creationId xmlns:a16="http://schemas.microsoft.com/office/drawing/2014/main" id="{8BCE538C-B303-4864-AE39-F003B3B25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Прямоугольник 5">
            <a:extLst>
              <a:ext uri="{FF2B5EF4-FFF2-40B4-BE49-F238E27FC236}">
                <a16:creationId xmlns:a16="http://schemas.microsoft.com/office/drawing/2014/main" id="{1C75D28C-C2DE-4B09-B37A-1BDBBC4D3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188" y="0"/>
            <a:ext cx="76438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Доцент кафедры </a:t>
            </a:r>
            <a:r>
              <a:rPr lang="ru-RU" altLang="ru-RU" sz="2400" dirty="0" err="1">
                <a:solidFill>
                  <a:srgbClr val="C00000"/>
                </a:solidFill>
              </a:rPr>
              <a:t>Бакшинский</a:t>
            </a:r>
            <a:r>
              <a:rPr lang="ru-RU" altLang="ru-RU" sz="2400" dirty="0">
                <a:solidFill>
                  <a:srgbClr val="C00000"/>
                </a:solidFill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</a:rPr>
              <a:t>Петр </a:t>
            </a:r>
            <a:r>
              <a:rPr lang="ru-RU" altLang="ru-RU" sz="2400" dirty="0">
                <a:solidFill>
                  <a:srgbClr val="C00000"/>
                </a:solidFill>
              </a:rPr>
              <a:t>Петро</a:t>
            </a:r>
            <a:r>
              <a:rPr lang="ru-RU" altLang="ru-RU" sz="2400" b="1" dirty="0">
                <a:solidFill>
                  <a:srgbClr val="C00000"/>
                </a:solidFill>
              </a:rPr>
              <a:t>вич</a:t>
            </a:r>
            <a:r>
              <a:rPr lang="ru-RU" altLang="ru-RU" sz="2400" dirty="0">
                <a:solidFill>
                  <a:srgbClr val="C00000"/>
                </a:solidFill>
              </a:rPr>
              <a:t>, </a:t>
            </a:r>
            <a:r>
              <a:rPr lang="ru-RU" altLang="ru-RU" sz="2400" dirty="0"/>
              <a:t>доктор медицинских наук.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ru-RU" altLang="ru-RU" sz="2400" dirty="0"/>
            </a:br>
            <a:endParaRPr lang="ru-RU" altLang="ru-RU" sz="2400" dirty="0"/>
          </a:p>
        </p:txBody>
      </p:sp>
      <p:sp>
        <p:nvSpPr>
          <p:cNvPr id="14343" name="Прямоугольник 6">
            <a:extLst>
              <a:ext uri="{FF2B5EF4-FFF2-40B4-BE49-F238E27FC236}">
                <a16:creationId xmlns:a16="http://schemas.microsoft.com/office/drawing/2014/main" id="{0CB9BE31-81BE-4BFD-AEAC-BAA37FE0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3140968"/>
            <a:ext cx="38267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/>
              <a:t>Заведующий отделением офтальмологии ГБУЗ </a:t>
            </a:r>
            <a:r>
              <a:rPr lang="ru-RU" altLang="ru-RU" sz="1600" dirty="0" err="1"/>
              <a:t>Видновская</a:t>
            </a:r>
            <a:r>
              <a:rPr lang="ru-RU" altLang="ru-RU" sz="1600" dirty="0"/>
              <a:t> районная клиническая больница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C3C96C-9A1E-4515-AAB5-D721C92F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453" r="-3453"/>
          <a:stretch>
            <a:fillRect/>
          </a:stretch>
        </p:blipFill>
        <p:spPr bwMode="auto">
          <a:xfrm>
            <a:off x="522534" y="2510656"/>
            <a:ext cx="4312138" cy="292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36867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81010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400" dirty="0"/>
          </a:p>
          <a:p>
            <a:pPr algn="ctr"/>
            <a:r>
              <a:rPr lang="ru-RU" sz="2400" b="1" i="1" dirty="0">
                <a:solidFill>
                  <a:srgbClr val="FF0000"/>
                </a:solidFill>
              </a:rPr>
              <a:t>Фролов Александр Михайлович</a:t>
            </a:r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Доцент, кандидат медицинских наук.</a:t>
            </a:r>
            <a:br>
              <a:rPr lang="ru-RU" dirty="0"/>
            </a:br>
            <a:endParaRPr lang="ru-RU" dirty="0"/>
          </a:p>
        </p:txBody>
      </p:sp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3606604" y="1988840"/>
            <a:ext cx="5545272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Российского Университета Дружбы Народов.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г. защитил кандидатскую диссертацию на тему: «Комбинированный способ хирургического лечения глаукомы в сочетании с катарактой методом активации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увеосклерального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пути оттока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аутосклерой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более 90 научных трудов.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6 патентов 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Зав. учебной частью кафедры.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2020 - Эксперт ВЛЭК м/а «Внуково»</a:t>
            </a:r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267EF3-A74E-4483-93D4-BDF54E356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52" y="1833430"/>
            <a:ext cx="3363616" cy="38897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Рисунок1">
            <a:extLst>
              <a:ext uri="{FF2B5EF4-FFF2-40B4-BE49-F238E27FC236}">
                <a16:creationId xmlns:a16="http://schemas.microsoft.com/office/drawing/2014/main" id="{CF223667-DB3F-47D9-BE9D-CEA5D90A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AF362-94FE-4DEA-9192-62E3BA1F4E21}"/>
              </a:ext>
            </a:extLst>
          </p:cNvPr>
          <p:cNvSpPr txBox="1"/>
          <p:nvPr/>
        </p:nvSpPr>
        <p:spPr>
          <a:xfrm>
            <a:off x="2245806" y="260649"/>
            <a:ext cx="6142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Шклярук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 Васильевич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/>
              <a:t>                       Ассистент кафедры, кандидат медицинских наук.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Изображение выглядит как человек, внутренний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CDE3BF97-75F9-4BFD-AA40-0B25262364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275856" cy="4536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41F484-B4AC-4CD4-B979-E7DC304A6551}"/>
              </a:ext>
            </a:extLst>
          </p:cNvPr>
          <p:cNvSpPr txBox="1"/>
          <p:nvPr/>
        </p:nvSpPr>
        <p:spPr>
          <a:xfrm>
            <a:off x="3275856" y="1412777"/>
            <a:ext cx="5688632" cy="5240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РУДН 1994 г., защитил кандидатскую диссертацию на тему: Проблемы и пути повышения эффективности глазного протезирования в 2005г. Автор 59 научных трудов, 1 патента, 1 рацпредложения. Ответственный за внеучебную воспитательную работу на кафедре глазных болезней.</a:t>
            </a: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Главный врач Центра глазного протезирования. Член Европейского общества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окуляристов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AEO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Панамериканской академии окулистов и ортопедов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APOCP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научных интересов:  травмы глаза, воспалительные заболевания органа зрения, способы формирования ОДК, особенности и алгоритмы ведения пациентов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субатрофией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 атрофией глазного яблока, врождённой патологией органа зрения и особенностями  протезирования врождённого анофтальма и врождённого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микрофтальма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 разных возрастных групп. Разработка и внедрение в научную и клиническую практику технологий, способов и методик изготовления глазных протезов сложных форм из стекла и пластмассы. Разработка методических рекомендаций по уходу за глазными протезами и конъюнктивальной полостью.</a:t>
            </a:r>
          </a:p>
          <a:p>
            <a:pPr algn="just">
              <a:lnSpc>
                <a:spcPct val="12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667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3316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7"/>
          <p:cNvSpPr>
            <a:spLocks noChangeArrowheads="1"/>
          </p:cNvSpPr>
          <p:nvPr/>
        </p:nvSpPr>
        <p:spPr bwMode="auto">
          <a:xfrm>
            <a:off x="0" y="2000250"/>
            <a:ext cx="50561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altLang="ru-RU" sz="2000" i="1" dirty="0"/>
              <a:t>     </a:t>
            </a: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5011CB41-1546-4FB8-B362-0C140D32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20" b="2920"/>
          <a:stretch>
            <a:fillRect/>
          </a:stretch>
        </p:blipFill>
        <p:spPr bwMode="auto">
          <a:xfrm rot="5400000">
            <a:off x="-226216" y="2628222"/>
            <a:ext cx="4525963" cy="320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1198B3-A8A1-4D08-A248-F159B1F5A5AB}"/>
              </a:ext>
            </a:extLst>
          </p:cNvPr>
          <p:cNvSpPr txBox="1"/>
          <p:nvPr/>
        </p:nvSpPr>
        <p:spPr>
          <a:xfrm>
            <a:off x="3851920" y="2000250"/>
            <a:ext cx="5040560" cy="471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/>
              <a:t>В 2007 г окончила Московский государственный </a:t>
            </a:r>
          </a:p>
          <a:p>
            <a:pPr algn="just"/>
            <a:r>
              <a:rPr lang="ru-RU" sz="1800" dirty="0"/>
              <a:t>     медико-стоматологический университет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/>
              <a:t>2009 г ординатура на базе РМАПО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dirty="0"/>
              <a:t>Заведующая офтальмологическим отделением ГБУЗ ГКБ №52 ДЗМ</a:t>
            </a:r>
          </a:p>
          <a:p>
            <a:pPr marL="342900" indent="-342900" algn="just" fontAlgn="base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Область интересов: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Факоэмульсификация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катаракты с имплантацией ИОЛ, подшивание ИОЛ,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окулопластика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, покровная кератопластика,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интравитреальное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введение препаратов,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эвисцерация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\энуклеация с пластикой культи,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криодеструкция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 цилиарного тела, </a:t>
            </a:r>
            <a:r>
              <a:rPr lang="ru-RU" sz="1800" kern="150" dirty="0" err="1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цилиоанемизация</a:t>
            </a:r>
            <a:r>
              <a:rPr lang="ru-RU" sz="1800" kern="150" dirty="0">
                <a:latin typeface="Times New Roman" panose="02020603050405020304" pitchFamily="18" charset="0"/>
                <a:ea typeface="Andale Sans UI"/>
                <a:cs typeface="Times New Roman" panose="02020603050405020304" pitchFamily="18" charset="0"/>
              </a:rPr>
              <a:t>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05AF81-8848-4FD2-9F2D-14AE18CBC5D9}"/>
              </a:ext>
            </a:extLst>
          </p:cNvPr>
          <p:cNvSpPr txBox="1"/>
          <p:nvPr/>
        </p:nvSpPr>
        <p:spPr>
          <a:xfrm>
            <a:off x="1691680" y="188640"/>
            <a:ext cx="720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 Cyr" panose="02020603050405020304" pitchFamily="18" charset="0"/>
                <a:cs typeface="Times New Roman Cyr" panose="02020603050405020304" pitchFamily="18" charset="0"/>
              </a:rPr>
              <a:t>Копченова Юлия Геннадьевна</a:t>
            </a:r>
          </a:p>
          <a:p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 Cyr" panose="02020603050405020304" pitchFamily="18" charset="0"/>
                <a:cs typeface="Times New Roman Cyr" panose="02020603050405020304" pitchFamily="18" charset="0"/>
              </a:rPr>
              <a:t>Ассистент кафедры глазных болезней</a:t>
            </a:r>
            <a:endParaRPr lang="ru-RU" sz="2400" dirty="0">
              <a:solidFill>
                <a:srgbClr val="FF0000"/>
              </a:solidFill>
              <a:latin typeface="Times New Roman Cyr" panose="02020603050405020304" pitchFamily="18" charset="0"/>
              <a:cs typeface="Times New Roman Cyr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17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36867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8101012" cy="147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sz="2400" dirty="0"/>
          </a:p>
          <a:p>
            <a:pPr algn="ctr"/>
            <a:r>
              <a:rPr lang="ru-RU" sz="2400" b="1" i="1" dirty="0" err="1">
                <a:solidFill>
                  <a:srgbClr val="FF0000"/>
                </a:solidFill>
              </a:rPr>
              <a:t>Душина</a:t>
            </a:r>
            <a:r>
              <a:rPr lang="ru-RU" sz="2400" b="1" i="1" dirty="0">
                <a:solidFill>
                  <a:srgbClr val="FF0000"/>
                </a:solidFill>
              </a:rPr>
              <a:t> Галина Николаевна</a:t>
            </a:r>
            <a:r>
              <a:rPr lang="ru-RU" sz="2400" dirty="0"/>
              <a:t>                                   Ассистент кафедры, кандидат медицинских наук.</a:t>
            </a:r>
            <a:br>
              <a:rPr lang="ru-RU" dirty="0"/>
            </a:br>
            <a:endParaRPr lang="ru-RU" dirty="0"/>
          </a:p>
        </p:txBody>
      </p:sp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3612041" y="1417639"/>
            <a:ext cx="5487375" cy="726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Выпускница РУДН.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г. защитила кандидатскую диссертацию на тему: «Исследование эффективности сегментарной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дилятации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шлеммова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 в хирургическом лечении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открытоугольной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глаукомы».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HRT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клуба Россия, Европейского общества катарактальных и рефракционных хирургов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ESCRS)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Американского общества катарактальных и рефракционных хирургов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ASCRS)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22 научных работ.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7, ВАК – 4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диплом переводчика с иностранного (английского) на русский в сфере профессиональной коммуникации. Ежегодно выполняет более 400 микрохирургических операций на органе зрения.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и призер Конференции молодых ученых «Актуальные проблемы офтальмологии», хирургическая секция. Ежегодно выполняет более 400 микрохирургических операций на органе зрения.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и призер Конференции молодых ученых «Актуальные проблемы офтальмологии», хирургическая секция.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секретарь диссертационного совета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EBE63EE-1F2F-45C8-A386-8BBAEBE9A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4" r="11935" b="2"/>
          <a:stretch/>
        </p:blipFill>
        <p:spPr>
          <a:xfrm>
            <a:off x="44583" y="1751965"/>
            <a:ext cx="3567458" cy="48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Рисунок1">
            <a:extLst>
              <a:ext uri="{FF2B5EF4-FFF2-40B4-BE49-F238E27FC236}">
                <a16:creationId xmlns:a16="http://schemas.microsoft.com/office/drawing/2014/main" id="{1119CD39-7BAD-45EF-9DE2-113F962E5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Содержимое 2">
            <a:extLst>
              <a:ext uri="{FF2B5EF4-FFF2-40B4-BE49-F238E27FC236}">
                <a16:creationId xmlns:a16="http://schemas.microsoft.com/office/drawing/2014/main" id="{EFD27969-7326-4F4F-AABC-BE5DFA90F8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62" y="1268760"/>
            <a:ext cx="5634037" cy="5472608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ru-RU" altLang="ru-RU" sz="2800" dirty="0"/>
          </a:p>
          <a:p>
            <a:pPr marL="0" indent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2016 г. закончила медицинский институт РУДН по специальности «Лечебное дело».</a:t>
            </a:r>
          </a:p>
          <a:p>
            <a:pPr marL="0" indent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2016 по 2018 г. обучалась в ординатуре по специальности “Глазные болезни” на кафедре глазных болезней МИ РУДН.</a:t>
            </a:r>
          </a:p>
          <a:p>
            <a:pPr marL="0" indent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2018 г. по настоящее время обучается в аспирантуре на кафедре глазных болезней МИ РУДН.</a:t>
            </a:r>
          </a:p>
          <a:p>
            <a:pPr marL="0" indent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российского офтальмологического общества.</a:t>
            </a:r>
          </a:p>
          <a:p>
            <a:pPr marL="0" indent="0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2021 г. ассистент кафедры офтальмологии МИ РУДН и врач-офтальмолог в ООО «СМ-МЕД».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5FF9FB-E21C-4AA5-A4AC-C8CA343ED5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8907" y="92085"/>
            <a:ext cx="6593533" cy="1508105"/>
          </a:xfrm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indent="0"/>
            <a:r>
              <a:rPr lang="ru-RU" altLang="ru-RU" sz="2800" dirty="0"/>
              <a:t>ассистент кафедры </a:t>
            </a:r>
            <a:br>
              <a:rPr lang="ru-RU" altLang="ru-RU" sz="3200" dirty="0"/>
            </a:br>
            <a:r>
              <a:rPr lang="ru-RU" altLang="ru-RU" sz="3200" dirty="0">
                <a:solidFill>
                  <a:srgbClr val="FF0000"/>
                </a:solidFill>
              </a:rPr>
              <a:t>Беляева Елена Сергеевна</a:t>
            </a:r>
            <a:br>
              <a:rPr lang="ru-RU" altLang="ru-RU" sz="3200" dirty="0">
                <a:solidFill>
                  <a:srgbClr val="FF0000"/>
                </a:solidFill>
              </a:rPr>
            </a:br>
            <a:endParaRPr lang="ru-RU" alt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Изображение 9" descr="zLI24diwkqg.jpg">
            <a:extLst>
              <a:ext uri="{FF2B5EF4-FFF2-40B4-BE49-F238E27FC236}">
                <a16:creationId xmlns:a16="http://schemas.microsoft.com/office/drawing/2014/main" id="{E51E868F-8425-43EA-8EB7-B144C43C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1806" t="3241" r="24666" b="13426"/>
          <a:stretch>
            <a:fillRect/>
          </a:stretch>
        </p:blipFill>
        <p:spPr bwMode="auto">
          <a:xfrm>
            <a:off x="5522342" y="1844824"/>
            <a:ext cx="3365500" cy="403244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38915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1" y="4235759"/>
            <a:ext cx="3040763" cy="252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IMG_907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05038"/>
            <a:ext cx="3157538" cy="4151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угольник 6"/>
          <p:cNvSpPr>
            <a:spLocks noChangeArrowheads="1"/>
          </p:cNvSpPr>
          <p:nvPr/>
        </p:nvSpPr>
        <p:spPr bwMode="auto">
          <a:xfrm>
            <a:off x="1428750" y="285750"/>
            <a:ext cx="77152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50850" algn="ctr"/>
            <a:r>
              <a:rPr lang="ru-RU" sz="2200">
                <a:latin typeface="Times New Roman" charset="0"/>
                <a:cs typeface="Times New Roman" charset="0"/>
              </a:rPr>
              <a:t>Научные исследования кафедры, начатые проф. В.С.Беляевым и продолжаемые его сотрудниками, касаются хирургического и консервативного лечения заболеваний глаз.</a:t>
            </a:r>
            <a:r>
              <a:rPr lang="ru-RU" sz="220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endParaRPr lang="ru-RU" sz="2200">
              <a:latin typeface="Times New Roman" charset="0"/>
              <a:cs typeface="Times New Roman" charset="0"/>
            </a:endParaRPr>
          </a:p>
        </p:txBody>
      </p:sp>
      <p:pic>
        <p:nvPicPr>
          <p:cNvPr id="2" name="Изображение 1" descr="IMG_468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2" y="1398463"/>
            <a:ext cx="3706813" cy="277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17411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071688"/>
            <a:ext cx="6643688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Текст 3"/>
          <p:cNvSpPr txBox="1">
            <a:spLocks/>
          </p:cNvSpPr>
          <p:nvPr/>
        </p:nvSpPr>
        <p:spPr bwMode="auto">
          <a:xfrm>
            <a:off x="1475656" y="260648"/>
            <a:ext cx="75009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kumimoji="0" lang="ru-RU" sz="2000" b="1" i="1" dirty="0"/>
              <a:t>Кафедра глазных болезней была основана в 1965г. </a:t>
            </a:r>
            <a:endParaRPr kumimoji="0" lang="ru-RU" sz="1800" dirty="0"/>
          </a:p>
          <a:p>
            <a:pPr algn="ctr">
              <a:spcBef>
                <a:spcPct val="20000"/>
              </a:spcBef>
            </a:pPr>
            <a:r>
              <a:rPr kumimoji="0" lang="ru-RU" sz="2000" dirty="0"/>
              <a:t>Основателем курса была </a:t>
            </a:r>
            <a:r>
              <a:rPr kumimoji="0" lang="ru-RU" sz="2000" b="1" i="1" dirty="0">
                <a:solidFill>
                  <a:srgbClr val="C00000"/>
                </a:solidFill>
              </a:rPr>
              <a:t>Левит Валентина Николаевна</a:t>
            </a:r>
            <a:r>
              <a:rPr kumimoji="0" lang="ru-RU" sz="2000" b="1" dirty="0"/>
              <a:t>, </a:t>
            </a:r>
            <a:r>
              <a:rPr kumimoji="0" lang="ru-RU" sz="2000" dirty="0"/>
              <a:t>доцент, кандидат медицинских наук.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3993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57200" y="116632"/>
            <a:ext cx="85432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Основные научные направления кафедры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35241" y="846138"/>
            <a:ext cx="8874794" cy="6001643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Профилактика и хирургическое лечение прогрессирующей миопии;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Хирургическое лечение аномалий клинической рефракции;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Хирургическое лечение осложненных форм глаукомы и катаракты;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Интраокулярная коррекция афакии в осложненных ситуациях;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Хирургическое лечение заболеваний сетчатки;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Заболевания глаз в странах с жарким климатом;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Особенности глазного протезирования;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Лазерные методы лечения заболеваний глаз;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Проблемы офтальмогеронтологии;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Ишеймическая нейрооптикопатия;</a:t>
            </a:r>
          </a:p>
          <a:p>
            <a:pPr marL="342900" indent="-342900">
              <a:buFont typeface="Wingdings" charset="2"/>
              <a:buChar char="v"/>
              <a:defRPr/>
            </a:pPr>
            <a:r>
              <a:rPr lang="ru-RU" sz="2400" dirty="0">
                <a:solidFill>
                  <a:schemeClr val="accent6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Особенности офтальмологических проявлений при подагре.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40963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331913" y="0"/>
            <a:ext cx="78120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Основные научные направления по приоритетному национальному проекту «Образование»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0" y="1373188"/>
            <a:ext cx="7668344" cy="587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Хирургическое лечение вторичной катаракты и глаукомы - 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Фролов М.А.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r>
              <a:rPr lang="ru-RU" sz="2400" dirty="0" err="1">
                <a:solidFill>
                  <a:srgbClr val="000000"/>
                </a:solidFill>
                <a:latin typeface="Times New Roman Cyr" charset="0"/>
              </a:rPr>
              <a:t>Кераторефракционная</a:t>
            </a: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 хирургия аномалий клинической рефракции - 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Фролов М.А.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latin typeface="Times New Roman Cyr" charset="0"/>
              </a:rPr>
              <a:t>3.  Диабетическая </a:t>
            </a:r>
            <a:r>
              <a:rPr lang="ru-RU" sz="2400" dirty="0" err="1">
                <a:latin typeface="Times New Roman Cyr" charset="0"/>
              </a:rPr>
              <a:t>ангиоретинопатия</a:t>
            </a:r>
            <a:r>
              <a:rPr lang="ru-RU" sz="2400" dirty="0">
                <a:latin typeface="Times New Roman Cyr" charset="0"/>
              </a:rPr>
              <a:t> -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Липатов Д.В.  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4.  Заболевания глаз в странах с жарким 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     климатом - 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Гончар П.А.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latin typeface="Times New Roman Cyr" charset="0"/>
              </a:rPr>
              <a:t>5. Хирургия глаукомы и катаракты - </a:t>
            </a:r>
            <a:r>
              <a:rPr lang="ru-RU" sz="2400" dirty="0" err="1">
                <a:solidFill>
                  <a:srgbClr val="FF0000"/>
                </a:solidFill>
                <a:latin typeface="Times New Roman Cyr" charset="0"/>
              </a:rPr>
              <a:t>Винод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 Cyr" charset="0"/>
              </a:rPr>
              <a:t>Кумар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.,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    </a:t>
            </a:r>
            <a:r>
              <a:rPr lang="ru-RU" sz="2400" dirty="0" err="1">
                <a:solidFill>
                  <a:srgbClr val="FF0000"/>
                </a:solidFill>
                <a:latin typeface="Times New Roman Cyr" charset="0"/>
              </a:rPr>
              <a:t>Душина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 Г.Н.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6. Лазерное лечение заболеваний роговицы -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      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Казакова К.А.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 Cyr" charset="0"/>
              </a:rPr>
              <a:t>7. Дренажная хирургия глаукомы - 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Фролов А.М.</a:t>
            </a:r>
          </a:p>
          <a:p>
            <a:pPr>
              <a:spcBef>
                <a:spcPct val="20000"/>
              </a:spcBef>
            </a:pPr>
            <a:r>
              <a:rPr lang="ru-RU" sz="2400" dirty="0">
                <a:latin typeface="Times New Roman Cyr" charset="0"/>
              </a:rPr>
              <a:t>8. Глазное протезирование - </a:t>
            </a:r>
            <a:r>
              <a:rPr lang="ru-RU" sz="2400" dirty="0" err="1">
                <a:solidFill>
                  <a:srgbClr val="FF0000"/>
                </a:solidFill>
                <a:latin typeface="Times New Roman Cyr" charset="0"/>
              </a:rPr>
              <a:t>Шклярук</a:t>
            </a:r>
            <a:r>
              <a:rPr lang="ru-RU" sz="2400" dirty="0">
                <a:solidFill>
                  <a:srgbClr val="FF0000"/>
                </a:solidFill>
                <a:latin typeface="Times New Roman Cyr" charset="0"/>
              </a:rPr>
              <a:t> В.В.</a:t>
            </a:r>
          </a:p>
          <a:p>
            <a:pPr marL="457200" indent="-457200">
              <a:spcBef>
                <a:spcPct val="20000"/>
              </a:spcBef>
              <a:buFontTx/>
              <a:buAutoNum type="arabicPeriod"/>
            </a:pPr>
            <a:endParaRPr lang="en-US" sz="2400" dirty="0">
              <a:solidFill>
                <a:srgbClr val="000000"/>
              </a:solidFill>
              <a:latin typeface="Comic Sans MS" charset="0"/>
            </a:endParaRPr>
          </a:p>
        </p:txBody>
      </p:sp>
      <p:pic>
        <p:nvPicPr>
          <p:cNvPr id="40966" name="Содержимое 9" descr="Рис. 2.4.13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97" y="3055879"/>
            <a:ext cx="21431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35011"/>
              </p:ext>
            </p:extLst>
          </p:nvPr>
        </p:nvGraphicFramePr>
        <p:xfrm>
          <a:off x="6740797" y="1373188"/>
          <a:ext cx="2143125" cy="150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6" name="Image" r:id="rId5" imgW="2943636" imgH="2152951" progId="">
                  <p:embed/>
                </p:oleObj>
              </mc:Choice>
              <mc:Fallback>
                <p:oleObj name="Image" r:id="rId5" imgW="2943636" imgH="2152951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0797" y="1373188"/>
                        <a:ext cx="2143125" cy="150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97" y="4850231"/>
            <a:ext cx="21717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443C346-B87F-4EB9-A7C7-FBE32894D9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ru-RU"/>
              <a:t> </a:t>
            </a:r>
            <a:endParaRPr lang="ru-RU" altLang="ru-RU"/>
          </a:p>
        </p:txBody>
      </p:sp>
      <p:pic>
        <p:nvPicPr>
          <p:cNvPr id="29699" name="Picture 3" descr="Рисунок1">
            <a:extLst>
              <a:ext uri="{FF2B5EF4-FFF2-40B4-BE49-F238E27FC236}">
                <a16:creationId xmlns:a16="http://schemas.microsoft.com/office/drawing/2014/main" id="{4CB5E2AF-309C-43FD-A88A-FDC32951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>
            <a:extLst>
              <a:ext uri="{FF2B5EF4-FFF2-40B4-BE49-F238E27FC236}">
                <a16:creationId xmlns:a16="http://schemas.microsoft.com/office/drawing/2014/main" id="{BE933192-716B-417C-908A-DBD03F297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28775"/>
            <a:ext cx="8785225" cy="5355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ГКБ им. </a:t>
            </a: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В.М.Буянова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г. Москвы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Офтальмологический центр КДЦ МИ РУДН 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Сходненская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городская больница, МО, городской округ Химки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«МСЧ №1 АМО ЗИЛ»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ГБУЗ г. Москвы ГКБ № 1 им. Н.И. Пирогова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Городская поликлиника № 214 г. Москвы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Центр глазного протезирования, Москва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«СМ-Клиника»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Клиника «Семейный доктор»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ООО «</a:t>
            </a: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Линзмастер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»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ООО «Медицинский центр Гиппократ»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ФГБУ «Эндокринологический научный центр» Министерства Здравоохранения РФ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Белорусский государственный университет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Аль  </a:t>
            </a: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Нилейн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Университет, г Хартум, Судан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Дацинский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офтальмологический госпиталь, Китай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Гуандунская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корпорация «Новый Юг»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Университетская больница Дар Эль </a:t>
            </a: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Амал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 </a:t>
            </a:r>
            <a:r>
              <a:rPr lang="ru-RU" altLang="zh-CN" dirty="0" err="1">
                <a:latin typeface="Times New Roman Cyr" pitchFamily="18" charset="0"/>
                <a:cs typeface="Times New Roman Cyr" pitchFamily="18" charset="0"/>
              </a:rPr>
              <a:t>Баальбек</a:t>
            </a: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, Ливан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altLang="zh-CN" dirty="0">
                <a:latin typeface="Times New Roman Cyr" pitchFamily="18" charset="0"/>
                <a:cs typeface="Times New Roman Cyr" pitchFamily="18" charset="0"/>
              </a:rPr>
              <a:t>Университетская больница им. Короля Абдуллы, Иордания.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DAEF9902-0180-47A0-8A92-17630C177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"/>
            <a:ext cx="9144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>
                <a:solidFill>
                  <a:srgbClr val="FF3300"/>
                </a:solidFill>
              </a:rPr>
              <a:t>          Научно-практическое </a:t>
            </a:r>
            <a:r>
              <a:rPr lang="ru-RU" sz="2800" i="1" dirty="0">
                <a:solidFill>
                  <a:srgbClr val="FF3300"/>
                </a:solidFill>
              </a:rPr>
              <a:t>сотрудничество</a:t>
            </a:r>
          </a:p>
          <a:p>
            <a:pPr>
              <a:defRPr/>
            </a:pPr>
            <a:endParaRPr lang="ru-RU" sz="3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>
              <a:latin typeface="Arial" charset="0"/>
            </a:endParaRPr>
          </a:p>
        </p:txBody>
      </p:sp>
      <p:pic>
        <p:nvPicPr>
          <p:cNvPr id="4" name="Содержимое 3" descr="16806p3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 r="17836"/>
          <a:stretch>
            <a:fillRect/>
          </a:stretch>
        </p:blipFill>
        <p:spPr/>
      </p:pic>
      <p:sp>
        <p:nvSpPr>
          <p:cNvPr id="43011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kumimoji="0" lang="ru-RU">
              <a:latin typeface="Arial" charset="0"/>
            </a:endParaRPr>
          </a:p>
        </p:txBody>
      </p:sp>
      <p:pic>
        <p:nvPicPr>
          <p:cNvPr id="2" name="Picture 4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3802" y="0"/>
            <a:ext cx="9411478" cy="691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60350" y="322824"/>
            <a:ext cx="8883650" cy="461665"/>
          </a:xfrm>
          <a:prstGeom prst="rect">
            <a:avLst/>
          </a:prstGeom>
          <a:solidFill>
            <a:schemeClr val="lt1">
              <a:alpha val="52000"/>
            </a:scheme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Международное Сотрудничество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" y="784489"/>
            <a:ext cx="5499786" cy="335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35" y="1628799"/>
            <a:ext cx="3836621" cy="3933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8" y="4139898"/>
            <a:ext cx="4996307" cy="2647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911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4505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Прямоугольник 5"/>
          <p:cNvSpPr>
            <a:spLocks noChangeArrowheads="1"/>
          </p:cNvSpPr>
          <p:nvPr/>
        </p:nvSpPr>
        <p:spPr bwMode="auto">
          <a:xfrm rot="10800000" flipV="1">
            <a:off x="1237436" y="864173"/>
            <a:ext cx="765504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dirty="0"/>
              <a:t>Более 300 выпускников РУДН  из 35 стран мира прошли подготовку по офтальмологии во время обучения на стажировке, в ординатуре и аспирантуре.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C50068-2F4B-411A-9783-6D4FAE412D1E}"/>
              </a:ext>
            </a:extLst>
          </p:cNvPr>
          <p:cNvSpPr/>
          <p:nvPr/>
        </p:nvSpPr>
        <p:spPr>
          <a:xfrm>
            <a:off x="1237437" y="404664"/>
            <a:ext cx="7906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На кафедре защищено 6 докторских и 52 кандидатских диссертаций, из них  20 иностранцами.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0256A9-B701-4736-BF22-FAE54E01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4521"/>
          <a:stretch>
            <a:fillRect/>
          </a:stretch>
        </p:blipFill>
        <p:spPr bwMode="auto">
          <a:xfrm>
            <a:off x="985915" y="2278581"/>
            <a:ext cx="7571185" cy="426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0" lang="ru-RU">
              <a:latin typeface="Arial" charset="0"/>
            </a:endParaRPr>
          </a:p>
        </p:txBody>
      </p:sp>
      <p:sp>
        <p:nvSpPr>
          <p:cNvPr id="46082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0" lang="ru-RU">
              <a:latin typeface="Arial" charset="0"/>
            </a:endParaRPr>
          </a:p>
        </p:txBody>
      </p:sp>
      <p:sp>
        <p:nvSpPr>
          <p:cNvPr id="46083" name="Текст 1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kumimoji="0" lang="ru-RU">
              <a:latin typeface="Arial" charset="0"/>
            </a:endParaRPr>
          </a:p>
        </p:txBody>
      </p:sp>
      <p:pic>
        <p:nvPicPr>
          <p:cNvPr id="46084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Прямоугольник 4"/>
          <p:cNvSpPr>
            <a:spLocks noChangeArrowheads="1"/>
          </p:cNvSpPr>
          <p:nvPr/>
        </p:nvSpPr>
        <p:spPr bwMode="auto">
          <a:xfrm>
            <a:off x="0" y="1928813"/>
            <a:ext cx="3929063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200" dirty="0">
                <a:latin typeface="Times New Roman" charset="0"/>
                <a:cs typeface="Times New Roman" charset="0"/>
              </a:rPr>
              <a:t>Кафедра принимает активное участие в национальной и международной научной деятельности. </a:t>
            </a:r>
          </a:p>
          <a:p>
            <a:r>
              <a:rPr lang="ru-RU" sz="2200" dirty="0">
                <a:latin typeface="Times New Roman" charset="0"/>
                <a:cs typeface="Times New Roman" charset="0"/>
              </a:rPr>
              <a:t>Сотрудники кафедры являются постоянными участниками крупных научных конференций, проводимых в России и за рубежом. Опубликовано более 500 печатных работ в центральной печати, сборниках съездов и конференций.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6086" name="Picture 5" descr="J:\Фото для декана\DSC002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13211"/>
            <a:ext cx="4929188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5616" y="476671"/>
            <a:ext cx="781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Международная  научная деятельность. </a:t>
            </a:r>
            <a:endParaRPr lang="en-US" sz="3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Рисунок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9750"/>
          </a:xfr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619250" y="0"/>
            <a:ext cx="74183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«Лаборатория инновационных методов исследования и лечения глазной патологии»</a:t>
            </a:r>
            <a:r>
              <a:rPr lang="ru-RU" sz="2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.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4499992" y="5229200"/>
            <a:ext cx="42846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dirty="0"/>
              <a:t>Операционный микроскоп</a:t>
            </a:r>
            <a:r>
              <a:rPr lang="en-US" sz="2800" dirty="0"/>
              <a:t> OPMI LUMERA 700</a:t>
            </a:r>
            <a:r>
              <a:rPr lang="ru-RU" sz="2800" dirty="0"/>
              <a:t> </a:t>
            </a:r>
          </a:p>
        </p:txBody>
      </p:sp>
      <p:pic>
        <p:nvPicPr>
          <p:cNvPr id="6" name="Picture 2" descr="C:\Users\ASUS\Desktop\Оборуд ОЦ\Lumera 700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7948"/>
            <a:ext cx="3711139" cy="506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838" y="1540396"/>
            <a:ext cx="5110969" cy="322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Рисунок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58370" name="Picture 3" descr="P100034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716463" cy="453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47813" y="333375"/>
            <a:ext cx="75961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rPr>
              <a:t>Создана система трансляций «Живая хирургия»</a:t>
            </a:r>
          </a:p>
        </p:txBody>
      </p:sp>
      <p:pic>
        <p:nvPicPr>
          <p:cNvPr id="58373" name="Picture 6" descr="Лаборат 01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95488"/>
            <a:ext cx="4572000" cy="453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61443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692275" y="333375"/>
            <a:ext cx="7127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Учебно-методическая работа </a:t>
            </a:r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0" y="2071688"/>
            <a:ext cx="4932363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На кафедре изданы: ряд монографий, учебных и учебно-методических пособий, в том числе и с грифом министерства образования РФ, электронные учебные пособия. </a:t>
            </a:r>
          </a:p>
          <a:p>
            <a:pPr algn="just"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Пособие по тропическим болезням выдержало 6 изданий и пользуется спросом студентов всех медицинских ВУЗов Москвы и страны.</a:t>
            </a:r>
          </a:p>
          <a:p>
            <a:pPr algn="just">
              <a:defRPr/>
            </a:pPr>
            <a:endParaRPr lang="ru-RU" sz="2400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algn="just">
              <a:defRPr/>
            </a:pPr>
            <a:endParaRPr lang="ru-RU" sz="2400" dirty="0">
              <a:solidFill>
                <a:srgbClr val="C050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dirty="0">
                <a:solidFill>
                  <a:srgbClr val="C0504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      </a:t>
            </a:r>
            <a:endParaRPr lang="ru-RU" sz="3200" dirty="0">
              <a:solidFill>
                <a:srgbClr val="C0504D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pic>
        <p:nvPicPr>
          <p:cNvPr id="10247" name="Picture 7" descr="DSCN01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92375"/>
            <a:ext cx="4067175" cy="281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>
              <a:latin typeface="Arial" charset="0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>
              <a:latin typeface="Arial" charset="0"/>
            </a:endParaRPr>
          </a:p>
        </p:txBody>
      </p:sp>
      <p:pic>
        <p:nvPicPr>
          <p:cNvPr id="73731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1979712" y="1124744"/>
            <a:ext cx="56885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Виды операций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0" y="1773238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Ультразвуковая </a:t>
            </a: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факоэмульсицикация</a:t>
            </a: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осложненных катаракт с имплантацией ИОЛ, в том числе при несостоятельности СКАХ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Коррекция афакии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Замена и удаление ИОЛ</a:t>
            </a:r>
          </a:p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Экстракапсулярная</a:t>
            </a: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экстракция катаракты</a:t>
            </a:r>
          </a:p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Антиглаукомные</a:t>
            </a: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операции (с активацией супрахориоидального пространства различными видами дренажей)</a:t>
            </a:r>
          </a:p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Реваскуляризация</a:t>
            </a:r>
            <a:endParaRPr lang="ru-RU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Исправление косоглазия</a:t>
            </a:r>
          </a:p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Склеропластика</a:t>
            </a:r>
            <a:endParaRPr lang="ru-RU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Рефракционные операции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Лазерная </a:t>
            </a: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дисцизия</a:t>
            </a: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задней капсулы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Пластика радужки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Удаление стекловидного тела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Операции на слезных органах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Пластика </a:t>
            </a: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коньюнктивы</a:t>
            </a: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и век</a:t>
            </a:r>
          </a:p>
          <a:p>
            <a:pPr algn="ctr">
              <a:defRPr/>
            </a:pPr>
            <a:r>
              <a:rPr lang="ru-RU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Глазное протезирование</a:t>
            </a:r>
          </a:p>
          <a:p>
            <a:pPr algn="ctr">
              <a:defRPr/>
            </a:pPr>
            <a:r>
              <a:rPr lang="ru-RU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Эвисцерация</a:t>
            </a:r>
            <a:endParaRPr lang="ru-RU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ru-RU" sz="24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 Cyr" charset="0"/>
            </a:endParaRPr>
          </a:p>
          <a:p>
            <a:pPr>
              <a:defRPr/>
            </a:pPr>
            <a:endParaRPr lang="ru-RU" sz="2400" dirty="0">
              <a:solidFill>
                <a:srgbClr val="FF33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r>
              <a:rPr lang="ru-RU" sz="2400" dirty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defRPr/>
            </a:pPr>
            <a:endParaRPr lang="ru-RU" sz="2400" dirty="0">
              <a:solidFill>
                <a:srgbClr val="99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699792" y="332656"/>
            <a:ext cx="43894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Лечебная работа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19458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19459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19460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619250" y="333375"/>
            <a:ext cx="7345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b="1">
              <a:solidFill>
                <a:srgbClr val="990099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 flipV="1">
            <a:off x="323850" y="1785938"/>
            <a:ext cx="3033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2400" b="1" i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71500"/>
            <a:ext cx="4500562" cy="62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Текст 3"/>
          <p:cNvSpPr txBox="1">
            <a:spLocks/>
          </p:cNvSpPr>
          <p:nvPr/>
        </p:nvSpPr>
        <p:spPr bwMode="auto">
          <a:xfrm>
            <a:off x="107950" y="2143125"/>
            <a:ext cx="4319588" cy="40227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ru-RU" sz="2400" b="1" i="1" dirty="0"/>
              <a:t>Беляев Владимир Сергеевич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/>
              <a:t>(1926-2003)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ru-RU" sz="2400" dirty="0"/>
              <a:t>доктор мед. наук, профессор. Основное становление, организацию и авторитет, включая международный, кафедра получила при профессоре В.С. Беляеве.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76803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человек, внутренний, большой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3A526DB7-4E86-4511-BE58-3BF8BE01D2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7992888" cy="400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6804" name="Прямоугольник 5"/>
          <p:cNvSpPr>
            <a:spLocks noChangeArrowheads="1"/>
          </p:cNvSpPr>
          <p:nvPr/>
        </p:nvSpPr>
        <p:spPr bwMode="auto">
          <a:xfrm>
            <a:off x="179512" y="-171400"/>
            <a:ext cx="85072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В планах кафедры</a:t>
            </a:r>
          </a:p>
          <a:p>
            <a:pPr algn="ctr"/>
            <a:r>
              <a:rPr lang="ru-RU" sz="2000" dirty="0"/>
              <a:t> </a:t>
            </a:r>
            <a:r>
              <a:rPr lang="ru-RU" sz="3200" dirty="0">
                <a:solidFill>
                  <a:srgbClr val="FF0000"/>
                </a:solidFill>
              </a:rPr>
              <a:t>продолжать подготовку высококвалифицированных специалистов, научных и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ru-RU" sz="3200" dirty="0" err="1">
                <a:solidFill>
                  <a:srgbClr val="FF0000"/>
                </a:solidFill>
              </a:rPr>
              <a:t>учебно</a:t>
            </a:r>
            <a:r>
              <a:rPr lang="en-US" sz="3200" dirty="0">
                <a:solidFill>
                  <a:srgbClr val="FF0000"/>
                </a:solidFill>
              </a:rPr>
              <a:t>-</a:t>
            </a:r>
            <a:r>
              <a:rPr lang="ru-RU" sz="3200" dirty="0">
                <a:solidFill>
                  <a:srgbClr val="FF0000"/>
                </a:solidFill>
              </a:rPr>
              <a:t>педагогических кадров. 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</a:rPr>
              <a:t>Создавать элиту интеллектуального общества как в России так и за рубежом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808" y="-99392"/>
            <a:ext cx="9243808" cy="689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9A29B9-5F82-4ABB-B37A-09323FDD5EDF}"/>
              </a:ext>
            </a:extLst>
          </p:cNvPr>
          <p:cNvSpPr txBox="1"/>
          <p:nvPr/>
        </p:nvSpPr>
        <p:spPr>
          <a:xfrm>
            <a:off x="647564" y="404664"/>
            <a:ext cx="78488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глазных болезней РУДН приветствует всех желающих поступить в ее ряды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C1739DA6-C712-4240-8CE6-A8F20A67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020F529-725F-4D60-8541-9C37B3AC3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299682CF-879F-469E-B8F4-32C9E0C55D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CEF6671-86A1-4498-BC17-412A4F763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6B2E3A27-B8C2-4E8A-AA57-E943BBBA88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485"/>
            <a:ext cx="9144000" cy="71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619038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Коллеги!!!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2204864"/>
            <a:ext cx="4896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  <a:p>
            <a:endParaRPr lang="en-US" dirty="0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7BE1301A-261C-4346-9C11-437C4618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-193091"/>
            <a:ext cx="9001000" cy="688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01B4E9-CBE0-4528-91F4-C72337C87CFC}"/>
              </a:ext>
            </a:extLst>
          </p:cNvPr>
          <p:cNvSpPr txBox="1"/>
          <p:nvPr/>
        </p:nvSpPr>
        <p:spPr>
          <a:xfrm>
            <a:off x="457200" y="2232392"/>
            <a:ext cx="8075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Приняв решения продолжать образования в аспирантуре, вы присоединяетесь к нашему стремлению воспитания  элиты общества.</a:t>
            </a:r>
          </a:p>
          <a:p>
            <a:pPr algn="ctr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501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F0656-7FEF-40FA-B757-62957539F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F01FB-0064-43A5-B5A1-9E0FAFA0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326040" cy="710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ED2B2-82D3-4CC4-993C-D662626BB917}"/>
              </a:ext>
            </a:extLst>
          </p:cNvPr>
          <p:cNvSpPr txBox="1"/>
          <p:nvPr/>
        </p:nvSpPr>
        <p:spPr>
          <a:xfrm>
            <a:off x="179512" y="586923"/>
            <a:ext cx="8856984" cy="6058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выполнение экзаменационной работы отводится 60 минут!</a:t>
            </a:r>
            <a:endParaRPr lang="ru-RU" sz="2800" b="1" dirty="0">
              <a:solidFill>
                <a:schemeClr val="accent4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предстоит пройти вступительное испытание</a:t>
            </a:r>
            <a:endParaRPr lang="en-US" sz="2400" b="1" dirty="0">
              <a:solidFill>
                <a:schemeClr val="accent4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Экзаменационный билет содержит три вопроса и ситуационную задачу, на которые необходимо дать письменный ответ. В своей письменной работе поступающий обязан проявить не только само знание основ офтальмологии, но и умение логично изложить материал, способность квалифицированно анализировать современные проблемы в офтальмологии.</a:t>
            </a:r>
          </a:p>
          <a:p>
            <a:pPr indent="449580" algn="just">
              <a:lnSpc>
                <a:spcPct val="150000"/>
              </a:lnSpc>
            </a:pPr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Билет оценивается из 100 баллов. За полный правильный ответ на задание начисляется 25 баллов, при оценивании частично правильного ответа учитывается правильная часть ответа в процентном отношении.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3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B338D3E-BB6C-451D-AE5D-6B5E0B7C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7F980B-8DC8-4BFA-BAF9-21912B1AE91F}"/>
              </a:ext>
            </a:extLst>
          </p:cNvPr>
          <p:cNvSpPr txBox="1"/>
          <p:nvPr/>
        </p:nvSpPr>
        <p:spPr>
          <a:xfrm rot="10800000" flipV="1">
            <a:off x="971600" y="822120"/>
            <a:ext cx="5328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Желаем вам успеха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/>
              <a:t>Надеемся встретиться с Вами в сентябре месяце на кафедре глазных болезней МИ РУДН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86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21506" name="Содержимое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21507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714500"/>
            <a:ext cx="3714750" cy="4883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Прямоугольник 12"/>
          <p:cNvSpPr>
            <a:spLocks noChangeArrowheads="1"/>
          </p:cNvSpPr>
          <p:nvPr/>
        </p:nvSpPr>
        <p:spPr bwMode="auto">
          <a:xfrm>
            <a:off x="1476375" y="31750"/>
            <a:ext cx="7358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/>
              <a:t>С 1996г. по 2008г. кафедрой заведовал </a:t>
            </a:r>
            <a:r>
              <a:rPr lang="ru-RU" sz="2000" b="1" i="1"/>
              <a:t>Душин Николай Васильевич</a:t>
            </a:r>
            <a:r>
              <a:rPr lang="ru-RU" sz="2000" b="1"/>
              <a:t>, </a:t>
            </a:r>
            <a:r>
              <a:rPr lang="ru-RU" sz="2000"/>
              <a:t>доктор медицинских наук, профессор, выпускник РУДН – один из многочисленных учеников профессора Беляева В.С.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8" y="-2422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Прямоугольник 9"/>
          <p:cNvSpPr>
            <a:spLocks noChangeArrowheads="1"/>
          </p:cNvSpPr>
          <p:nvPr/>
        </p:nvSpPr>
        <p:spPr bwMode="auto">
          <a:xfrm>
            <a:off x="0" y="620688"/>
            <a:ext cx="5580112" cy="6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sz="1500" dirty="0"/>
          </a:p>
          <a:p>
            <a:endParaRPr lang="ru-RU" sz="1500" dirty="0"/>
          </a:p>
          <a:p>
            <a:endParaRPr lang="ru-RU" sz="1500" dirty="0"/>
          </a:p>
          <a:p>
            <a:endParaRPr lang="ru-RU" sz="1500" dirty="0"/>
          </a:p>
          <a:p>
            <a:endParaRPr lang="ru-RU" sz="1500" dirty="0"/>
          </a:p>
          <a:p>
            <a:r>
              <a:rPr lang="ru-RU" sz="1500" dirty="0"/>
              <a:t>1975 - окончил медицинский факультет РУДН</a:t>
            </a:r>
          </a:p>
          <a:p>
            <a:r>
              <a:rPr lang="ru-RU" sz="1500" dirty="0"/>
              <a:t>1975 - кафедра глазных болезней РУДН клинический ординатор, аспирант, ст. лаборант, ассистент, доцент, профессор, зав. кафедрой</a:t>
            </a:r>
            <a:br>
              <a:rPr lang="ru-RU" sz="1500" dirty="0"/>
            </a:br>
            <a:r>
              <a:rPr lang="ru-RU" sz="1500" dirty="0"/>
              <a:t>1981- защитил кандидатскую диссертацию «Межслойная рефракционная пересадка роговой оболочки при афакии и дальнозоркости»</a:t>
            </a:r>
            <a:br>
              <a:rPr lang="ru-RU" sz="1500" dirty="0"/>
            </a:br>
            <a:r>
              <a:rPr lang="ru-RU" sz="1500" dirty="0"/>
              <a:t>1990 - защитил докторскую диссертацию «Клиническое изучение возможностей межслойной пересадки роговой оболочки»</a:t>
            </a:r>
            <a:br>
              <a:rPr lang="ru-RU" sz="1500" dirty="0"/>
            </a:br>
            <a:r>
              <a:rPr lang="ru-RU" sz="1500" dirty="0"/>
              <a:t>Научные труды - 193, изобретений -13</a:t>
            </a:r>
            <a:br>
              <a:rPr lang="ru-RU" sz="1500" dirty="0"/>
            </a:br>
            <a:r>
              <a:rPr lang="ru-RU" sz="1500" dirty="0"/>
              <a:t>1997- награжден золотой медалью «Лауреат ВВЦ»</a:t>
            </a:r>
            <a:br>
              <a:rPr lang="ru-RU" sz="1500" dirty="0"/>
            </a:br>
            <a:r>
              <a:rPr lang="ru-RU" sz="1500" dirty="0"/>
              <a:t>2000 – 2010 - член правления Всероссийского общества офтальмологов</a:t>
            </a:r>
            <a:br>
              <a:rPr lang="ru-RU" sz="1500" dirty="0"/>
            </a:br>
            <a:r>
              <a:rPr lang="ru-RU" sz="1500" dirty="0"/>
              <a:t>2000 –2008- </a:t>
            </a:r>
            <a:r>
              <a:rPr lang="ru-RU" sz="1500" dirty="0" err="1"/>
              <a:t>зам.главного</a:t>
            </a:r>
            <a:r>
              <a:rPr lang="ru-RU" sz="1500" dirty="0"/>
              <a:t> редактора журнала «Вестник офтальмологии» </a:t>
            </a:r>
            <a:br>
              <a:rPr lang="ru-RU" sz="1500" dirty="0"/>
            </a:br>
            <a:r>
              <a:rPr lang="ru-RU" sz="1500" dirty="0"/>
              <a:t>2000 - член редакционного Совета журнала «Клиническая офтальмология» </a:t>
            </a:r>
          </a:p>
          <a:p>
            <a:r>
              <a:rPr lang="ru-RU" sz="15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2017 - Награжден орденом Дружбы за вклад в </a:t>
            </a:r>
          </a:p>
          <a:p>
            <a:r>
              <a:rPr lang="ru-RU" sz="15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науку КНР</a:t>
            </a:r>
          </a:p>
          <a:p>
            <a:endParaRPr lang="ru-RU" sz="1500" dirty="0"/>
          </a:p>
          <a:p>
            <a:r>
              <a:rPr lang="ru-RU" sz="1600" dirty="0"/>
              <a:t> </a:t>
            </a:r>
          </a:p>
          <a:p>
            <a:endParaRPr lang="ru-RU" sz="1400" dirty="0"/>
          </a:p>
        </p:txBody>
      </p:sp>
      <p:pic>
        <p:nvPicPr>
          <p:cNvPr id="3" name="Содержимое 2" descr="134226042_14312374315781n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2" t="-389" r="-1490" b="5875"/>
          <a:stretch/>
        </p:blipFill>
        <p:spPr>
          <a:xfrm>
            <a:off x="5394626" y="1855132"/>
            <a:ext cx="3749374" cy="411752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91680" y="188640"/>
            <a:ext cx="66247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д.м.н.,профессор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Душин</a:t>
            </a:r>
            <a:r>
              <a:rPr lang="ru-RU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Н.В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52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23555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Содержимое 6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643063"/>
            <a:ext cx="4143375" cy="5000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Прямоугольник 7"/>
          <p:cNvSpPr>
            <a:spLocks noChangeArrowheads="1"/>
          </p:cNvSpPr>
          <p:nvPr/>
        </p:nvSpPr>
        <p:spPr bwMode="auto">
          <a:xfrm>
            <a:off x="1357313" y="0"/>
            <a:ext cx="778668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300">
                <a:latin typeface="Times New Roman" charset="0"/>
                <a:cs typeface="Times New Roman" charset="0"/>
              </a:rPr>
              <a:t>С 2008 исполняющим обязанности заведующего кафедрой, а с 2009г. заведующим кафедрой глазных болезней РУДН стал </a:t>
            </a:r>
            <a:r>
              <a:rPr lang="ru-RU" sz="2300" b="1" i="1">
                <a:latin typeface="Times New Roman" charset="0"/>
                <a:cs typeface="Times New Roman" charset="0"/>
              </a:rPr>
              <a:t>Фролов Михаил Александрович</a:t>
            </a:r>
            <a:r>
              <a:rPr lang="ru-RU" sz="2300" b="1">
                <a:latin typeface="Times New Roman" charset="0"/>
                <a:cs typeface="Times New Roman" charset="0"/>
              </a:rPr>
              <a:t>, </a:t>
            </a:r>
            <a:r>
              <a:rPr lang="ru-RU" sz="2300">
                <a:latin typeface="Times New Roman" charset="0"/>
                <a:cs typeface="Times New Roman" charset="0"/>
              </a:rPr>
              <a:t>доктор медицинских наук, профессор, выпускник РУДН.</a:t>
            </a:r>
          </a:p>
          <a:p>
            <a:endParaRPr lang="ru-RU" sz="2000">
              <a:latin typeface="Times New Roman" charset="0"/>
              <a:cs typeface="Times New Roman" charset="0"/>
            </a:endParaRPr>
          </a:p>
          <a:p>
            <a:endParaRPr lang="ru-RU" sz="2000">
              <a:latin typeface="Times New Roman" charset="0"/>
              <a:cs typeface="Times New Roman" charset="0"/>
            </a:endParaRPr>
          </a:p>
        </p:txBody>
      </p:sp>
      <p:sp>
        <p:nvSpPr>
          <p:cNvPr id="23558" name="Прямоугольник 8"/>
          <p:cNvSpPr>
            <a:spLocks noChangeArrowheads="1"/>
          </p:cNvSpPr>
          <p:nvPr/>
        </p:nvSpPr>
        <p:spPr bwMode="auto">
          <a:xfrm>
            <a:off x="0" y="1785938"/>
            <a:ext cx="4714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/>
              <a:t>1987 - окончил медицинский факультет РУДН</a:t>
            </a:r>
            <a:br>
              <a:rPr lang="ru-RU" sz="1600"/>
            </a:br>
            <a:r>
              <a:rPr lang="ru-RU" sz="1600"/>
              <a:t>1987 - кафедра глазных болезней РУДН, клинический ординатор, аспирант, ассистент, доцент, профессор</a:t>
            </a:r>
            <a:br>
              <a:rPr lang="ru-RU" sz="1600"/>
            </a:br>
            <a:r>
              <a:rPr lang="ru-RU" sz="1600"/>
              <a:t>1992 - защитил кандидатскую диссертацию «Межслойная кератопластика в коррекции миопии и миопического астигматизма»</a:t>
            </a:r>
            <a:br>
              <a:rPr lang="ru-RU" sz="1600"/>
            </a:br>
            <a:r>
              <a:rPr lang="ru-RU" sz="1600"/>
              <a:t>1999 - защитил докторскую диссертацию «Комплексная система хирургической коррекции миопии и астигматизма методом межслойной рефракционной кератопластики»</a:t>
            </a:r>
            <a:br>
              <a:rPr lang="ru-RU" sz="1600"/>
            </a:br>
            <a:r>
              <a:rPr lang="ru-RU" sz="1600"/>
              <a:t>Имеет 14 патентов РФ, 12 рацпредложений, более 300 научных трудов</a:t>
            </a:r>
            <a:br>
              <a:rPr lang="ru-RU" sz="1600"/>
            </a:br>
            <a:r>
              <a:rPr lang="ru-RU" sz="1600"/>
              <a:t>Научный грант РУДН 1996 г, 2000 г.</a:t>
            </a:r>
            <a:br>
              <a:rPr lang="ru-RU" sz="1600"/>
            </a:br>
            <a:r>
              <a:rPr lang="ru-RU" sz="1600"/>
              <a:t>Научный грант префектуры ЮЗАО г.Москвы 2005 г.</a:t>
            </a:r>
            <a:br>
              <a:rPr lang="ru-RU" sz="1600"/>
            </a:br>
            <a:r>
              <a:rPr lang="ru-RU" sz="1600"/>
              <a:t>1997 - награжден золотой медалью «Лауреат ВВЦ»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2457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1" y="692696"/>
            <a:ext cx="5156410" cy="741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sz="1900" dirty="0"/>
          </a:p>
          <a:p>
            <a:endParaRPr lang="ru-RU" sz="1900" b="1" dirty="0">
              <a:latin typeface="Times New Roman" charset="0"/>
              <a:cs typeface="Times New Roman" charset="0"/>
            </a:endParaRPr>
          </a:p>
          <a:p>
            <a:r>
              <a:rPr lang="ru-RU" b="1" i="1" dirty="0">
                <a:latin typeface="Times New Roman" charset="0"/>
                <a:cs typeface="Times New Roman" charset="0"/>
              </a:rPr>
              <a:t>М.А. Фролов </a:t>
            </a:r>
            <a:r>
              <a:rPr lang="ru-RU" dirty="0">
                <a:latin typeface="Times New Roman" charset="0"/>
                <a:cs typeface="Times New Roman" charset="0"/>
              </a:rPr>
              <a:t>–Доктор медицинских наук, профессор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Заведующий кафедрой глазных болезней и офтальмологии ФНМО МИ РУДН</a:t>
            </a:r>
            <a:endParaRPr lang="ar-JO" dirty="0">
              <a:latin typeface="Times New Roman" charset="0"/>
              <a:cs typeface="Times New Roman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Член редакционного совета журналов «Катарактальная и рефракционная хирургия» и «Точка зрения Восток-Запад».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Директор офтальмологического центра РУДН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Член Президиума и Правления Российского офтальмологического общества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Член Европейского общества катарактальных и рефракционных хирургов (ESCRS)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Член специализированного диссертационного совета  в НИИ ГБ ФАНО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Действительный член Международной  академии информатизации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Эксперт РАН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charset="0"/>
                <a:cs typeface="Times New Roman" charset="0"/>
              </a:rPr>
              <a:t>Член ВАК (хирургическая комиссия)</a:t>
            </a:r>
          </a:p>
          <a:p>
            <a:endParaRPr lang="ru-RU" sz="2000" dirty="0">
              <a:latin typeface="Times New Roman" charset="0"/>
              <a:cs typeface="Times New Roman" charset="0"/>
            </a:endParaRPr>
          </a:p>
          <a:p>
            <a:endParaRPr lang="ru-RU" sz="2000" dirty="0"/>
          </a:p>
          <a:p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11" y="1692276"/>
            <a:ext cx="3726705" cy="5076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ru-RU">
              <a:latin typeface="Arial" charset="0"/>
            </a:endParaRPr>
          </a:p>
        </p:txBody>
      </p:sp>
      <p:pic>
        <p:nvPicPr>
          <p:cNvPr id="24579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179512" y="1340768"/>
            <a:ext cx="504056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sz="1900" dirty="0"/>
          </a:p>
          <a:p>
            <a:endParaRPr lang="ru-RU" sz="1900" b="1" dirty="0">
              <a:latin typeface="Times New Roman" charset="0"/>
              <a:cs typeface="Times New Roman" charset="0"/>
            </a:endParaRPr>
          </a:p>
          <a:p>
            <a:r>
              <a:rPr lang="ru-RU" b="1" i="1" dirty="0">
                <a:latin typeface="Times New Roman" charset="0"/>
                <a:cs typeface="Times New Roman" charset="0"/>
              </a:rPr>
              <a:t>М.А. Фролов – </a:t>
            </a:r>
            <a:r>
              <a:rPr lang="ru-RU" dirty="0">
                <a:latin typeface="Times New Roman" charset="0"/>
                <a:cs typeface="Times New Roman" charset="0"/>
              </a:rPr>
              <a:t>известный ученый и</a:t>
            </a:r>
          </a:p>
          <a:p>
            <a:r>
              <a:rPr lang="ru-RU" dirty="0">
                <a:latin typeface="Times New Roman" charset="0"/>
                <a:cs typeface="Times New Roman" charset="0"/>
              </a:rPr>
              <a:t>практикующий хирург.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charset="0"/>
                <a:cs typeface="Times New Roman" charset="0"/>
              </a:rPr>
              <a:t>Председатель диссертационного совета РУДН по ПДС 0300.007 (медицинские науки) по специальностям:  </a:t>
            </a:r>
          </a:p>
          <a:p>
            <a:r>
              <a:rPr lang="ru-RU" sz="2000" dirty="0">
                <a:latin typeface="Times New Roman" charset="0"/>
                <a:cs typeface="Times New Roman" charset="0"/>
              </a:rPr>
              <a:t>    -14.01.07 - Глазные болезни</a:t>
            </a:r>
          </a:p>
          <a:p>
            <a:r>
              <a:rPr lang="ru-RU" sz="2000" dirty="0">
                <a:latin typeface="Times New Roman" charset="0"/>
                <a:cs typeface="Times New Roman" charset="0"/>
              </a:rPr>
              <a:t>   -14.01.03 -  </a:t>
            </a:r>
            <a:r>
              <a:rPr lang="ru-RU" sz="2000" dirty="0" err="1">
                <a:latin typeface="Times New Roman" charset="0"/>
                <a:cs typeface="Times New Roman" charset="0"/>
              </a:rPr>
              <a:t>Отолярингология</a:t>
            </a:r>
            <a:endParaRPr lang="ru-RU" sz="2000" dirty="0">
              <a:latin typeface="Times New Roman" charset="0"/>
              <a:cs typeface="Times New Roman" charset="0"/>
            </a:endParaRPr>
          </a:p>
          <a:p>
            <a:r>
              <a:rPr lang="ru-RU" sz="2000" dirty="0">
                <a:latin typeface="Times New Roman" charset="0"/>
                <a:cs typeface="Times New Roman" charset="0"/>
              </a:rPr>
              <a:t>   -14.01.14 – Челюстно-лицевая хирургия</a:t>
            </a:r>
          </a:p>
          <a:p>
            <a:r>
              <a:rPr lang="ru-RU" sz="2000" b="1" dirty="0">
                <a:latin typeface="Times New Roman" charset="0"/>
                <a:cs typeface="Times New Roman" charset="0"/>
              </a:rPr>
              <a:t>.    </a:t>
            </a:r>
            <a:r>
              <a:rPr lang="ru-RU" sz="2000" dirty="0">
                <a:latin typeface="Times New Roman" charset="0"/>
                <a:cs typeface="Times New Roman" charset="0"/>
              </a:rPr>
              <a:t>Член специализированного Диссертационного Совета при ВНИИ ГБ РАН</a:t>
            </a:r>
          </a:p>
          <a:p>
            <a:r>
              <a:rPr lang="ru-RU" sz="2000" dirty="0">
                <a:latin typeface="Times New Roman" charset="0"/>
                <a:cs typeface="Times New Roman" charset="0"/>
              </a:rPr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2" descr="C:\Users\ASUS\Desktop\Фото Сотруд\МА Фролов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600400" cy="408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0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4" descr="C:\Users\Admin\Desktop\Фото Сотруд\DSC008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7" y="1654175"/>
            <a:ext cx="1954213" cy="238601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3" descr="lipatov-dv-organum-visus-eye-portal.png"/>
          <p:cNvPicPr>
            <a:picLocks noChangeAspect="1"/>
          </p:cNvPicPr>
          <p:nvPr/>
        </p:nvPicPr>
        <p:blipFill rotWithShape="1">
          <a:blip r:embed="rId5"/>
          <a:srcRect l="9084" r="8994"/>
          <a:stretch/>
        </p:blipFill>
        <p:spPr bwMode="auto">
          <a:xfrm>
            <a:off x="3757919" y="1713024"/>
            <a:ext cx="1687513" cy="23415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 l="6189" t="1254" r="3992" b="-1254"/>
          <a:stretch>
            <a:fillRect/>
          </a:stretch>
        </p:blipFill>
        <p:spPr bwMode="auto">
          <a:xfrm>
            <a:off x="7483475" y="1746773"/>
            <a:ext cx="1595438" cy="24110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189" t="1254" r="3992" b="-1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Изображение 9" descr="zLI24diwkqg.jpg"/>
          <p:cNvPicPr>
            <a:picLocks noChangeAspect="1"/>
          </p:cNvPicPr>
          <p:nvPr/>
        </p:nvPicPr>
        <p:blipFill rotWithShape="1">
          <a:blip r:embed="rId7"/>
          <a:srcRect l="35777" t="3634" r="22849" b="15442"/>
          <a:stretch/>
        </p:blipFill>
        <p:spPr bwMode="auto">
          <a:xfrm>
            <a:off x="7477761" y="4376738"/>
            <a:ext cx="1558290" cy="22209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C:\Users\Admin\Desktop\Фото Сотруд\IMG_0546[1].JPG"/>
          <p:cNvPicPr>
            <a:picLocks noChangeAspect="1" noChangeArrowheads="1"/>
          </p:cNvPicPr>
          <p:nvPr/>
        </p:nvPicPr>
        <p:blipFill rotWithShape="1">
          <a:blip r:embed="rId8"/>
          <a:srcRect l="11433" t="5323" r="10313" b="444"/>
          <a:stretch/>
        </p:blipFill>
        <p:spPr bwMode="auto">
          <a:xfrm>
            <a:off x="2029420" y="4414141"/>
            <a:ext cx="1728499" cy="22225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Box 1"/>
          <p:cNvSpPr txBox="1">
            <a:spLocks noChangeArrowheads="1"/>
          </p:cNvSpPr>
          <p:nvPr/>
        </p:nvSpPr>
        <p:spPr bwMode="auto">
          <a:xfrm>
            <a:off x="1619250" y="260350"/>
            <a:ext cx="72732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dirty="0">
                <a:solidFill>
                  <a:srgbClr val="FF0000"/>
                </a:solidFill>
              </a:rPr>
              <a:t>Сотрудники кафедры</a:t>
            </a:r>
          </a:p>
        </p:txBody>
      </p:sp>
      <p:pic>
        <p:nvPicPr>
          <p:cNvPr id="4108" name="Picture 15" descr="C:\Users\Admin\Desktop\КГБ\Кафедра\Фото Сотруд\Кумар Винод_каф глазных болезней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90" y="1697150"/>
            <a:ext cx="1562101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7"/>
          <a:stretch>
            <a:fillRect/>
          </a:stretch>
        </p:blipFill>
        <p:spPr bwMode="auto">
          <a:xfrm>
            <a:off x="5664200" y="4376738"/>
            <a:ext cx="1687513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CF04D4-8CD8-43B2-9A35-EFA1A6B825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1" y="1713024"/>
            <a:ext cx="1889127" cy="2411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4288C0-7EB7-4859-82F5-7AF5586E57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920" b="2920"/>
          <a:stretch>
            <a:fillRect/>
          </a:stretch>
        </p:blipFill>
        <p:spPr>
          <a:xfrm rot="5400000">
            <a:off x="3590958" y="4650351"/>
            <a:ext cx="2220913" cy="167368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rgbClr val="82FFFF">
                <a:lumMod val="60000"/>
                <a:lumOff val="40000"/>
                <a:alpha val="60000"/>
              </a:srgb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63724B-6C85-4BDE-A835-AE621104A53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3453" r="-3453"/>
          <a:stretch>
            <a:fillRect/>
          </a:stretch>
        </p:blipFill>
        <p:spPr bwMode="auto">
          <a:xfrm>
            <a:off x="0" y="4414140"/>
            <a:ext cx="2037981" cy="221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1950</Words>
  <Application>Microsoft Office PowerPoint</Application>
  <PresentationFormat>Экран (4:3)</PresentationFormat>
  <Paragraphs>232</Paragraphs>
  <Slides>34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Comic Sans MS</vt:lpstr>
      <vt:lpstr>Times New Roman</vt:lpstr>
      <vt:lpstr>Times New Roman Cyr</vt:lpstr>
      <vt:lpstr>Wingdings</vt:lpstr>
      <vt:lpstr>Оформление по умолчанию</vt:lpstr>
      <vt:lpstr>Presentation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ассистент кафедры  Беляева Елена Сергеевна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 User</cp:lastModifiedBy>
  <cp:revision>172</cp:revision>
  <dcterms:created xsi:type="dcterms:W3CDTF">2010-02-24T07:10:57Z</dcterms:created>
  <dcterms:modified xsi:type="dcterms:W3CDTF">2022-04-21T07:05:17Z</dcterms:modified>
</cp:coreProperties>
</file>